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0" r:id="rId2"/>
    <p:sldId id="259" r:id="rId3"/>
    <p:sldId id="260" r:id="rId4"/>
    <p:sldId id="261" r:id="rId5"/>
    <p:sldId id="262" r:id="rId6"/>
    <p:sldId id="263" r:id="rId7"/>
    <p:sldId id="265" r:id="rId8"/>
    <p:sldId id="266" r:id="rId9"/>
    <p:sldId id="267" r:id="rId10"/>
    <p:sldId id="268" r:id="rId11"/>
    <p:sldId id="269"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63" d="100"/>
          <a:sy n="63" d="100"/>
        </p:scale>
        <p:origin x="108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jpeg>
</file>

<file path=ppt/media/image14.png>
</file>

<file path=ppt/media/image15.png>
</file>

<file path=ppt/media/image2.jpg>
</file>

<file path=ppt/media/image3.jp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16A36-FB9B-40F6-8671-F50ABD980D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96FFF73-E253-43BE-A604-358FE36AFB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12ABB40-B1C0-44DB-8B76-BF2B1254615B}"/>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5" name="Footer Placeholder 4">
            <a:extLst>
              <a:ext uri="{FF2B5EF4-FFF2-40B4-BE49-F238E27FC236}">
                <a16:creationId xmlns:a16="http://schemas.microsoft.com/office/drawing/2014/main" id="{07D1EBE4-A9A3-46E8-B6CA-2BC0C06CA93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A3A266D-9D5B-40C3-BABF-2AC97D1900CC}"/>
              </a:ext>
            </a:extLst>
          </p:cNvPr>
          <p:cNvSpPr>
            <a:spLocks noGrp="1"/>
          </p:cNvSpPr>
          <p:nvPr>
            <p:ph type="sldNum" sz="quarter" idx="12"/>
          </p:nvPr>
        </p:nvSpPr>
        <p:spPr/>
        <p:txBody>
          <a:bodyPr/>
          <a:lstStyle/>
          <a:p>
            <a:fld id="{00D7EB21-3B91-42DE-AB4E-38B9F6FF25AC}" type="slidenum">
              <a:rPr lang="en-GB" smtClean="0"/>
              <a:t>‹#›</a:t>
            </a:fld>
            <a:endParaRPr lang="en-GB"/>
          </a:p>
        </p:txBody>
      </p:sp>
      <p:pic>
        <p:nvPicPr>
          <p:cNvPr id="9" name="Picture 8">
            <a:extLst>
              <a:ext uri="{FF2B5EF4-FFF2-40B4-BE49-F238E27FC236}">
                <a16:creationId xmlns:a16="http://schemas.microsoft.com/office/drawing/2014/main" id="{058C858F-9AC7-4915-AE76-FF113AAF363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77616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1C25DDA-5322-47C9-BEA7-AA66549A444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D3109E7-0CB1-48AF-BCFF-1DC35639067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D0D85A4-001A-4DB7-ACF6-8A8C2BF3B924}"/>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5" name="Footer Placeholder 4">
            <a:extLst>
              <a:ext uri="{FF2B5EF4-FFF2-40B4-BE49-F238E27FC236}">
                <a16:creationId xmlns:a16="http://schemas.microsoft.com/office/drawing/2014/main" id="{156F688E-BA20-4705-AABC-98A64E147C6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6D22B2B-E633-42B5-94F6-E06D4A269E9E}"/>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2790964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14FE225-3AF7-4DE2-80B2-177CA1058E83}" type="datetimeFigureOut">
              <a:rPr lang="en-GB" smtClean="0"/>
              <a:pPr/>
              <a:t>29/10/2020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AD269E-B380-4240-B2FC-15EAB7C1B798}" type="slidenum">
              <a:rPr lang="en-GB" smtClean="0"/>
              <a:pPr/>
              <a:t>‹#›</a:t>
            </a:fld>
            <a:endParaRPr lang="en-GB"/>
          </a:p>
        </p:txBody>
      </p:sp>
    </p:spTree>
    <p:extLst>
      <p:ext uri="{BB962C8B-B14F-4D97-AF65-F5344CB8AC3E}">
        <p14:creationId xmlns:p14="http://schemas.microsoft.com/office/powerpoint/2010/main" val="2561247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AB02C-C00E-4C63-8C13-03FCC117FF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386A627-6A02-497D-A202-FD7DE00FB9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C86CA6-93A5-4434-A710-1BDEC5D01137}"/>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5" name="Footer Placeholder 4">
            <a:extLst>
              <a:ext uri="{FF2B5EF4-FFF2-40B4-BE49-F238E27FC236}">
                <a16:creationId xmlns:a16="http://schemas.microsoft.com/office/drawing/2014/main" id="{0D7C2863-8190-49DE-A1DF-7073F8F3223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3D02F7-441C-4D83-AD9C-32CD853C0B34}"/>
              </a:ext>
            </a:extLst>
          </p:cNvPr>
          <p:cNvSpPr>
            <a:spLocks noGrp="1"/>
          </p:cNvSpPr>
          <p:nvPr>
            <p:ph type="sldNum" sz="quarter" idx="12"/>
          </p:nvPr>
        </p:nvSpPr>
        <p:spPr/>
        <p:txBody>
          <a:bodyPr/>
          <a:lstStyle/>
          <a:p>
            <a:fld id="{00D7EB21-3B91-42DE-AB4E-38B9F6FF25AC}" type="slidenum">
              <a:rPr lang="en-GB" smtClean="0"/>
              <a:t>‹#›</a:t>
            </a:fld>
            <a:endParaRPr lang="en-GB"/>
          </a:p>
        </p:txBody>
      </p:sp>
      <p:pic>
        <p:nvPicPr>
          <p:cNvPr id="9" name="Picture 8">
            <a:extLst>
              <a:ext uri="{FF2B5EF4-FFF2-40B4-BE49-F238E27FC236}">
                <a16:creationId xmlns:a16="http://schemas.microsoft.com/office/drawing/2014/main" id="{E095D7C3-0E35-44F3-9EC8-D9929114010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52464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649D3-4DED-4F96-B497-B41CBAD4188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66158E3-B89D-403D-A93B-BF9FA6594A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A4C2B0B-2690-40D3-B11D-1430150CDEE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BFDE14D-A8C1-489C-AFB6-33F71E553C8F}"/>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6" name="Footer Placeholder 5">
            <a:extLst>
              <a:ext uri="{FF2B5EF4-FFF2-40B4-BE49-F238E27FC236}">
                <a16:creationId xmlns:a16="http://schemas.microsoft.com/office/drawing/2014/main" id="{D354300F-5895-4459-A82E-AD551712C5E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9C2DEBC-7ADA-478F-9468-16BF71DE69AA}"/>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1272493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8B383-7C00-4DDB-B595-274245408BB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17FB46E-1905-4B65-AD9A-B3A1C3DA39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0266E3D-159F-49CB-ADD2-A1E134DB2C4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8188490-7F36-4427-972B-A748054D52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E7B795C-7447-4C68-A0FD-2CA1F54F9D8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70B5697-2A4A-4D2C-A70C-AD6BA8ECD5D2}"/>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8" name="Footer Placeholder 7">
            <a:extLst>
              <a:ext uri="{FF2B5EF4-FFF2-40B4-BE49-F238E27FC236}">
                <a16:creationId xmlns:a16="http://schemas.microsoft.com/office/drawing/2014/main" id="{9121B432-881E-41CD-A0D8-9BC26616185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7B1ABD0-32A6-4580-B358-D9CA3F1A6467}"/>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3628587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43787-938F-46F2-AE61-5C82B21086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86B12A9-9947-4CDB-9E9B-DDB8B46DE7D4}"/>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4" name="Footer Placeholder 3">
            <a:extLst>
              <a:ext uri="{FF2B5EF4-FFF2-40B4-BE49-F238E27FC236}">
                <a16:creationId xmlns:a16="http://schemas.microsoft.com/office/drawing/2014/main" id="{7ED5F2B8-AD7C-4DA2-B99A-646F50E1477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C49FBF8-4F97-45C6-987D-2AC8482A6EFB}"/>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2649853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80491D-CF2A-431B-B5F8-79E31E5EF1AB}"/>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3" name="Footer Placeholder 2">
            <a:extLst>
              <a:ext uri="{FF2B5EF4-FFF2-40B4-BE49-F238E27FC236}">
                <a16:creationId xmlns:a16="http://schemas.microsoft.com/office/drawing/2014/main" id="{B4292B37-EE93-475D-BBA4-A5AB020FDC8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7190994E-63A2-4A4E-BE63-9066B9B37B9E}"/>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3161423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E567F-937C-4A9F-B0FA-99E6EAF776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06AB2C8-2673-4F22-A56B-74A8208922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79C857E-692B-4EFD-9964-6738374B6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5512AC-D1D3-405F-B34B-0651D5875B04}"/>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6" name="Footer Placeholder 5">
            <a:extLst>
              <a:ext uri="{FF2B5EF4-FFF2-40B4-BE49-F238E27FC236}">
                <a16:creationId xmlns:a16="http://schemas.microsoft.com/office/drawing/2014/main" id="{16B470B1-C8E9-4A6A-A1A4-B8ACEBEF6A6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514B0EF-12E5-4CCC-997B-65401A63B7AD}"/>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1442050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81FE3-3212-4D10-A268-36F6FE49B4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6E7FF08-4965-47B7-AC73-0CCBC4A9C3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C01EF9E-9427-46F6-AD68-C2288A640E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C4873D-39D8-4CB1-90F5-1A32152C3018}"/>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6" name="Footer Placeholder 5">
            <a:extLst>
              <a:ext uri="{FF2B5EF4-FFF2-40B4-BE49-F238E27FC236}">
                <a16:creationId xmlns:a16="http://schemas.microsoft.com/office/drawing/2014/main" id="{DEB2035D-E155-43EE-B609-AD17175ACCB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48CEA9D-9636-4511-9AD0-45FB316B1FDC}"/>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1351730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15216-6EDC-4852-9115-500B699B3AD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FA5A8CD-999D-4D22-AE9C-0B098BC2833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30A68FA-09E2-4ABB-89F4-27286292D7F4}"/>
              </a:ext>
            </a:extLst>
          </p:cNvPr>
          <p:cNvSpPr>
            <a:spLocks noGrp="1"/>
          </p:cNvSpPr>
          <p:nvPr>
            <p:ph type="dt" sz="half" idx="10"/>
          </p:nvPr>
        </p:nvSpPr>
        <p:spPr/>
        <p:txBody>
          <a:bodyPr/>
          <a:lstStyle/>
          <a:p>
            <a:fld id="{C0377A68-ED90-4C9E-A1DB-1AD66F0D91BB}" type="datetimeFigureOut">
              <a:rPr lang="en-GB" smtClean="0"/>
              <a:t>29/10/2020</a:t>
            </a:fld>
            <a:endParaRPr lang="en-GB"/>
          </a:p>
        </p:txBody>
      </p:sp>
      <p:sp>
        <p:nvSpPr>
          <p:cNvPr id="5" name="Footer Placeholder 4">
            <a:extLst>
              <a:ext uri="{FF2B5EF4-FFF2-40B4-BE49-F238E27FC236}">
                <a16:creationId xmlns:a16="http://schemas.microsoft.com/office/drawing/2014/main" id="{857E49B0-CD64-436A-80F8-0963798A900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ACB4A75-DB4C-4E10-A01C-E24D693DAF2B}"/>
              </a:ext>
            </a:extLst>
          </p:cNvPr>
          <p:cNvSpPr>
            <a:spLocks noGrp="1"/>
          </p:cNvSpPr>
          <p:nvPr>
            <p:ph type="sldNum" sz="quarter" idx="12"/>
          </p:nvPr>
        </p:nvSpPr>
        <p:spPr/>
        <p:txBody>
          <a:bodyPr/>
          <a:lstStyle/>
          <a:p>
            <a:fld id="{00D7EB21-3B91-42DE-AB4E-38B9F6FF25AC}" type="slidenum">
              <a:rPr lang="en-GB" smtClean="0"/>
              <a:t>‹#›</a:t>
            </a:fld>
            <a:endParaRPr lang="en-GB"/>
          </a:p>
        </p:txBody>
      </p:sp>
    </p:spTree>
    <p:extLst>
      <p:ext uri="{BB962C8B-B14F-4D97-AF65-F5344CB8AC3E}">
        <p14:creationId xmlns:p14="http://schemas.microsoft.com/office/powerpoint/2010/main" val="1355675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6CB711-0273-4B3F-83AE-B237FA5665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DDC182E-DBD0-4DAA-8715-5E238A7853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223E949-FA59-42CD-A060-3AEB7118E8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377A68-ED90-4C9E-A1DB-1AD66F0D91BB}" type="datetimeFigureOut">
              <a:rPr lang="en-GB" smtClean="0"/>
              <a:t>29/10/2020</a:t>
            </a:fld>
            <a:endParaRPr lang="en-GB"/>
          </a:p>
        </p:txBody>
      </p:sp>
      <p:sp>
        <p:nvSpPr>
          <p:cNvPr id="5" name="Footer Placeholder 4">
            <a:extLst>
              <a:ext uri="{FF2B5EF4-FFF2-40B4-BE49-F238E27FC236}">
                <a16:creationId xmlns:a16="http://schemas.microsoft.com/office/drawing/2014/main" id="{D4017564-8F52-47E1-B18E-3DFA3FB140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92B614F-66D9-4588-9974-142A8A9214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D7EB21-3B91-42DE-AB4E-38B9F6FF25AC}" type="slidenum">
              <a:rPr lang="en-GB" smtClean="0"/>
              <a:t>‹#›</a:t>
            </a:fld>
            <a:endParaRPr lang="en-GB"/>
          </a:p>
        </p:txBody>
      </p:sp>
    </p:spTree>
    <p:extLst>
      <p:ext uri="{BB962C8B-B14F-4D97-AF65-F5344CB8AC3E}">
        <p14:creationId xmlns:p14="http://schemas.microsoft.com/office/powerpoint/2010/main" val="2383805882"/>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clipart&#10;&#10;Description automatically generated">
            <a:extLst>
              <a:ext uri="{FF2B5EF4-FFF2-40B4-BE49-F238E27FC236}">
                <a16:creationId xmlns:a16="http://schemas.microsoft.com/office/drawing/2014/main" id="{C47DBA53-0832-4DD6-BC4A-F60EA2173A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1047" y="5087938"/>
            <a:ext cx="3118104" cy="1545336"/>
          </a:xfrm>
          <a:prstGeom prst="rect">
            <a:avLst/>
          </a:prstGeom>
        </p:spPr>
      </p:pic>
      <p:sp>
        <p:nvSpPr>
          <p:cNvPr id="5" name="Title 1">
            <a:extLst>
              <a:ext uri="{FF2B5EF4-FFF2-40B4-BE49-F238E27FC236}">
                <a16:creationId xmlns:a16="http://schemas.microsoft.com/office/drawing/2014/main" id="{0AA38A59-4449-4F20-90F3-AB3FAEB8944F}"/>
              </a:ext>
            </a:extLst>
          </p:cNvPr>
          <p:cNvSpPr txBox="1">
            <a:spLocks/>
          </p:cNvSpPr>
          <p:nvPr/>
        </p:nvSpPr>
        <p:spPr>
          <a:xfrm>
            <a:off x="344170" y="1130618"/>
            <a:ext cx="10515600" cy="2298382"/>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7200" b="1" dirty="0">
                <a:solidFill>
                  <a:schemeClr val="accent1">
                    <a:lumMod val="50000"/>
                  </a:schemeClr>
                </a:solidFill>
              </a:rPr>
              <a:t>Why ‘Good Friday’?</a:t>
            </a:r>
          </a:p>
        </p:txBody>
      </p:sp>
      <p:sp>
        <p:nvSpPr>
          <p:cNvPr id="6" name="Text Placeholder 2">
            <a:extLst>
              <a:ext uri="{FF2B5EF4-FFF2-40B4-BE49-F238E27FC236}">
                <a16:creationId xmlns:a16="http://schemas.microsoft.com/office/drawing/2014/main" id="{75548CF6-800A-4B91-B653-93FB913D8E4E}"/>
              </a:ext>
            </a:extLst>
          </p:cNvPr>
          <p:cNvSpPr txBox="1">
            <a:spLocks/>
          </p:cNvSpPr>
          <p:nvPr/>
        </p:nvSpPr>
        <p:spPr>
          <a:xfrm>
            <a:off x="344170" y="3385502"/>
            <a:ext cx="10515600" cy="150018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4400" dirty="0">
                <a:solidFill>
                  <a:schemeClr val="accent1">
                    <a:lumMod val="50000"/>
                  </a:schemeClr>
                </a:solidFill>
              </a:rPr>
              <a:t>If this is a reminder of the day Jesus died, why do Christians call it ‘Good Friday’?</a:t>
            </a:r>
          </a:p>
        </p:txBody>
      </p:sp>
    </p:spTree>
    <p:extLst>
      <p:ext uri="{BB962C8B-B14F-4D97-AF65-F5344CB8AC3E}">
        <p14:creationId xmlns:p14="http://schemas.microsoft.com/office/powerpoint/2010/main" val="3232607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248129" y="-855476"/>
            <a:ext cx="5417881" cy="4104456"/>
          </a:xfrm>
          <a:prstGeom prst="rect">
            <a:avLst/>
          </a:prstGeom>
        </p:spPr>
      </p:pic>
      <p:pic>
        <p:nvPicPr>
          <p:cNvPr id="3" name="Picture 2"/>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6846"/>
            <a:ext cx="4664473" cy="3498354"/>
          </a:xfrm>
          <a:prstGeom prst="rect">
            <a:avLst/>
          </a:prstGeom>
        </p:spPr>
      </p:pic>
      <p:pic>
        <p:nvPicPr>
          <p:cNvPr id="5" name="Picture 4"/>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 y="3380506"/>
            <a:ext cx="5846619" cy="4094970"/>
          </a:xfrm>
          <a:prstGeom prst="rect">
            <a:avLst/>
          </a:prstGeom>
        </p:spPr>
      </p:pic>
      <p:pic>
        <p:nvPicPr>
          <p:cNvPr id="6" name="Picture 2" descr="C:\Users\user\Documents\2 NATRE\Spirited Arts\2010 Art in Heaven\Email Entries 2010\John Taylor High School\Cross Curricular 14.07.10 'Where is God' 061.jpg"/>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4005366" y="0"/>
            <a:ext cx="3563888" cy="475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5787310" y="3248980"/>
            <a:ext cx="6404690" cy="3962134"/>
          </a:xfrm>
          <a:prstGeom prst="rect">
            <a:avLst/>
          </a:prstGeom>
        </p:spPr>
      </p:pic>
      <p:sp>
        <p:nvSpPr>
          <p:cNvPr id="8" name="Cloud Callout 7"/>
          <p:cNvSpPr/>
          <p:nvPr/>
        </p:nvSpPr>
        <p:spPr>
          <a:xfrm>
            <a:off x="3108960" y="2545080"/>
            <a:ext cx="5321314" cy="2560320"/>
          </a:xfrm>
          <a:prstGeom prst="cloudCallout">
            <a:avLst>
              <a:gd name="adj1" fmla="val -44385"/>
              <a:gd name="adj2" fmla="val 32065"/>
            </a:avLst>
          </a:prstGeom>
          <a:solidFill>
            <a:schemeClr val="accent5">
              <a:lumMod val="20000"/>
              <a:lumOff val="8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accent1">
                    <a:lumMod val="50000"/>
                  </a:schemeClr>
                </a:solidFill>
              </a:rPr>
              <a:t>Different ideas about the day called ‘Good Friday’. Which one did you think was the best?</a:t>
            </a:r>
          </a:p>
        </p:txBody>
      </p:sp>
    </p:spTree>
    <p:extLst>
      <p:ext uri="{BB962C8B-B14F-4D97-AF65-F5344CB8AC3E}">
        <p14:creationId xmlns:p14="http://schemas.microsoft.com/office/powerpoint/2010/main" val="3388885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2635"/>
          </a:xfrm>
        </p:spPr>
        <p:txBody>
          <a:bodyPr/>
          <a:lstStyle/>
          <a:p>
            <a:pPr algn="l"/>
            <a:r>
              <a:rPr lang="en-GB" dirty="0"/>
              <a:t>In the Bible…</a:t>
            </a:r>
          </a:p>
        </p:txBody>
      </p:sp>
      <p:sp>
        <p:nvSpPr>
          <p:cNvPr id="3" name="Content Placeholder 2"/>
          <p:cNvSpPr>
            <a:spLocks noGrp="1"/>
          </p:cNvSpPr>
          <p:nvPr>
            <p:ph idx="1"/>
          </p:nvPr>
        </p:nvSpPr>
        <p:spPr>
          <a:xfrm>
            <a:off x="838200" y="1253521"/>
            <a:ext cx="7879080" cy="4857403"/>
          </a:xfrm>
        </p:spPr>
        <p:txBody>
          <a:bodyPr>
            <a:normAutofit/>
          </a:bodyPr>
          <a:lstStyle/>
          <a:p>
            <a:r>
              <a:rPr lang="en-GB" b="1" dirty="0">
                <a:solidFill>
                  <a:schemeClr val="tx2"/>
                </a:solidFill>
              </a:rPr>
              <a:t>In the Bible, you will find four versions of the whole story of Jesus’ last days and Easter.</a:t>
            </a:r>
          </a:p>
          <a:p>
            <a:r>
              <a:rPr lang="en-GB" b="1" dirty="0">
                <a:solidFill>
                  <a:schemeClr val="tx2"/>
                </a:solidFill>
              </a:rPr>
              <a:t>Saint Paul explains the story of the crucifixion like this: ‘God shows his love for us in that while we were still sinners Christ died for us.’ (Romans 5)</a:t>
            </a:r>
          </a:p>
          <a:p>
            <a:r>
              <a:rPr lang="en-GB" b="1" dirty="0">
                <a:solidFill>
                  <a:schemeClr val="tx2"/>
                </a:solidFill>
              </a:rPr>
              <a:t>Members of the GOOD NEWS For Everyone!, who are giving away free copies of the New Testament at your school today, believe that ‘Good Friday’ is good because it was the day Jesus showed God’s love on the cross.</a:t>
            </a:r>
          </a:p>
          <a:p>
            <a:r>
              <a:rPr lang="en-GB" b="1" dirty="0">
                <a:solidFill>
                  <a:schemeClr val="tx2"/>
                </a:solidFill>
              </a:rPr>
              <a:t>Happy Easter!</a:t>
            </a:r>
          </a:p>
        </p:txBody>
      </p:sp>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717280" y="0"/>
            <a:ext cx="4572000" cy="7111222"/>
          </a:xfrm>
          <a:prstGeom prst="rect">
            <a:avLst/>
          </a:prstGeom>
        </p:spPr>
      </p:pic>
    </p:spTree>
    <p:extLst>
      <p:ext uri="{BB962C8B-B14F-4D97-AF65-F5344CB8AC3E}">
        <p14:creationId xmlns:p14="http://schemas.microsoft.com/office/powerpoint/2010/main" val="3700671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text, clipart&#10;&#10;Description automatically generated">
            <a:extLst>
              <a:ext uri="{FF2B5EF4-FFF2-40B4-BE49-F238E27FC236}">
                <a16:creationId xmlns:a16="http://schemas.microsoft.com/office/drawing/2014/main" id="{C47DBA53-0832-4DD6-BC4A-F60EA2173A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1047" y="5087938"/>
            <a:ext cx="3118104" cy="1545336"/>
          </a:xfrm>
          <a:prstGeom prst="rect">
            <a:avLst/>
          </a:prstGeom>
        </p:spPr>
      </p:pic>
    </p:spTree>
    <p:extLst>
      <p:ext uri="{BB962C8B-B14F-4D97-AF65-F5344CB8AC3E}">
        <p14:creationId xmlns:p14="http://schemas.microsoft.com/office/powerpoint/2010/main" val="2069485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0" y="-737512"/>
            <a:ext cx="12313920" cy="9235440"/>
          </a:xfrm>
          <a:prstGeom prst="rect">
            <a:avLst/>
          </a:prstGeom>
        </p:spPr>
      </p:pic>
      <p:sp>
        <p:nvSpPr>
          <p:cNvPr id="5" name="TextBox 4"/>
          <p:cNvSpPr txBox="1"/>
          <p:nvPr/>
        </p:nvSpPr>
        <p:spPr>
          <a:xfrm>
            <a:off x="8915400" y="5594813"/>
            <a:ext cx="3276600" cy="1323439"/>
          </a:xfrm>
          <a:prstGeom prst="rect">
            <a:avLst/>
          </a:prstGeom>
          <a:noFill/>
        </p:spPr>
        <p:txBody>
          <a:bodyPr wrap="square" rtlCol="0">
            <a:spAutoFit/>
          </a:bodyPr>
          <a:lstStyle/>
          <a:p>
            <a:r>
              <a:rPr lang="en-GB" sz="4000" b="1" dirty="0">
                <a:solidFill>
                  <a:schemeClr val="tx2"/>
                </a:solidFill>
              </a:rPr>
              <a:t>More than chocolate? </a:t>
            </a:r>
          </a:p>
        </p:txBody>
      </p:sp>
    </p:spTree>
    <p:extLst>
      <p:ext uri="{BB962C8B-B14F-4D97-AF65-F5344CB8AC3E}">
        <p14:creationId xmlns:p14="http://schemas.microsoft.com/office/powerpoint/2010/main" val="3993650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57093"/>
          </a:xfrm>
        </p:spPr>
        <p:txBody>
          <a:bodyPr>
            <a:noAutofit/>
          </a:bodyPr>
          <a:lstStyle/>
          <a:p>
            <a:r>
              <a:rPr lang="en-GB" sz="5400" b="1" dirty="0">
                <a:solidFill>
                  <a:schemeClr val="accent1">
                    <a:lumMod val="50000"/>
                  </a:schemeClr>
                </a:solidFill>
              </a:rPr>
              <a:t>Why ‘Good Friday’?</a:t>
            </a:r>
          </a:p>
        </p:txBody>
      </p:sp>
      <p:sp>
        <p:nvSpPr>
          <p:cNvPr id="3" name="Content Placeholder 2"/>
          <p:cNvSpPr>
            <a:spLocks noGrp="1"/>
          </p:cNvSpPr>
          <p:nvPr>
            <p:ph idx="1"/>
          </p:nvPr>
        </p:nvSpPr>
        <p:spPr>
          <a:xfrm>
            <a:off x="838200" y="1268760"/>
            <a:ext cx="9372600" cy="5400600"/>
          </a:xfrm>
        </p:spPr>
        <p:txBody>
          <a:bodyPr>
            <a:normAutofit fontScale="92500"/>
          </a:bodyPr>
          <a:lstStyle/>
          <a:p>
            <a:r>
              <a:rPr lang="en-GB" b="1" dirty="0">
                <a:solidFill>
                  <a:schemeClr val="accent1"/>
                </a:solidFill>
              </a:rPr>
              <a:t>Jesus might be the most famous person on earth. Over 2.4 billion people call themselves Christians today. That is a lot of followers!</a:t>
            </a:r>
          </a:p>
          <a:p>
            <a:r>
              <a:rPr lang="en-GB" b="1" dirty="0">
                <a:solidFill>
                  <a:schemeClr val="accent1"/>
                </a:solidFill>
              </a:rPr>
              <a:t>The day he was killed might look like a sad day, a very tragic occasion. Being crucified by the Romans was a dreadful way to die. </a:t>
            </a:r>
          </a:p>
          <a:p>
            <a:r>
              <a:rPr lang="en-GB" b="1" dirty="0">
                <a:solidFill>
                  <a:schemeClr val="accent1"/>
                </a:solidFill>
              </a:rPr>
              <a:t>But the Christians call the day of Jesus death ‘Good Friday’</a:t>
            </a:r>
          </a:p>
          <a:p>
            <a:r>
              <a:rPr lang="en-GB" b="1" dirty="0">
                <a:solidFill>
                  <a:schemeClr val="accent1"/>
                </a:solidFill>
              </a:rPr>
              <a:t>Why do they do that? </a:t>
            </a:r>
          </a:p>
          <a:p>
            <a:r>
              <a:rPr lang="en-GB" b="1" dirty="0">
                <a:solidFill>
                  <a:schemeClr val="accent1"/>
                </a:solidFill>
              </a:rPr>
              <a:t>The answers might be found in the four books of the Bible by Matthew, Mark, Luke and John, the four Gospels. In this session, you will have to think for yourself about the question, Why ‘Good Friday’?</a:t>
            </a:r>
          </a:p>
          <a:p>
            <a:r>
              <a:rPr lang="en-GB" b="1" dirty="0">
                <a:solidFill>
                  <a:schemeClr val="accent1"/>
                </a:solidFill>
              </a:rPr>
              <a:t>To help answer the question, we will look at some works of art by pupils. Can you select a favourite?</a:t>
            </a:r>
          </a:p>
        </p:txBody>
      </p:sp>
    </p:spTree>
    <p:extLst>
      <p:ext uri="{BB962C8B-B14F-4D97-AF65-F5344CB8AC3E}">
        <p14:creationId xmlns:p14="http://schemas.microsoft.com/office/powerpoint/2010/main" val="405802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a:stretch>
            <a:fillRect/>
          </a:stretch>
        </p:blipFill>
        <p:spPr>
          <a:xfrm>
            <a:off x="0" y="-19110"/>
            <a:ext cx="9824445" cy="6877110"/>
          </a:xfrm>
          <a:prstGeom prst="rect">
            <a:avLst/>
          </a:prstGeom>
        </p:spPr>
      </p:pic>
      <p:sp>
        <p:nvSpPr>
          <p:cNvPr id="5" name="Rectangle 4"/>
          <p:cNvSpPr/>
          <p:nvPr/>
        </p:nvSpPr>
        <p:spPr>
          <a:xfrm>
            <a:off x="7360920" y="787955"/>
            <a:ext cx="4572000" cy="5262979"/>
          </a:xfrm>
          <a:prstGeom prst="rect">
            <a:avLst/>
          </a:prstGeom>
          <a:solidFill>
            <a:schemeClr val="accent2">
              <a:lumMod val="20000"/>
              <a:lumOff val="80000"/>
            </a:schemeClr>
          </a:solidFill>
        </p:spPr>
        <p:txBody>
          <a:bodyPr>
            <a:spAutoFit/>
          </a:bodyPr>
          <a:lstStyle/>
          <a:p>
            <a:r>
              <a:rPr lang="en-GB" sz="2400" b="1" dirty="0">
                <a:solidFill>
                  <a:schemeClr val="accent1">
                    <a:lumMod val="50000"/>
                  </a:schemeClr>
                </a:solidFill>
              </a:rPr>
              <a:t>The Stages of Jesus' Life!</a:t>
            </a:r>
          </a:p>
          <a:p>
            <a:r>
              <a:rPr lang="en-GB" sz="2400" b="1" dirty="0">
                <a:solidFill>
                  <a:schemeClr val="accent1">
                    <a:lumMod val="50000"/>
                  </a:schemeClr>
                </a:solidFill>
              </a:rPr>
              <a:t>Alex &amp; Jack, Aged 8-9</a:t>
            </a:r>
          </a:p>
          <a:p>
            <a:r>
              <a:rPr lang="en-GB" sz="2400" b="1" dirty="0">
                <a:solidFill>
                  <a:schemeClr val="accent1">
                    <a:lumMod val="50000"/>
                  </a:schemeClr>
                </a:solidFill>
              </a:rPr>
              <a:t>“Our picture represents the stages at the end of Jesus' life. The three stages are on the cross, in the tomb and back alive.</a:t>
            </a:r>
          </a:p>
          <a:p>
            <a:r>
              <a:rPr lang="en-GB" sz="2400" b="1" dirty="0">
                <a:solidFill>
                  <a:schemeClr val="accent1">
                    <a:lumMod val="50000"/>
                  </a:schemeClr>
                </a:solidFill>
              </a:rPr>
              <a:t>On the cross represents when he got nailed to a cross, in the tomb represents when Jesus got laid in a tomb and back alive represents when he rose from the dead.</a:t>
            </a:r>
          </a:p>
          <a:p>
            <a:r>
              <a:rPr lang="en-GB" sz="2400" b="1" dirty="0">
                <a:solidFill>
                  <a:schemeClr val="accent1">
                    <a:lumMod val="50000"/>
                  </a:schemeClr>
                </a:solidFill>
              </a:rPr>
              <a:t>The whole turning point of Christianity was when he came alive from the dead.”</a:t>
            </a:r>
          </a:p>
        </p:txBody>
      </p:sp>
    </p:spTree>
    <p:extLst>
      <p:ext uri="{BB962C8B-B14F-4D97-AF65-F5344CB8AC3E}">
        <p14:creationId xmlns:p14="http://schemas.microsoft.com/office/powerpoint/2010/main" val="349642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ChangeArrowheads="1"/>
          </p:cNvSpPr>
          <p:nvPr/>
        </p:nvSpPr>
        <p:spPr bwMode="auto">
          <a:xfrm>
            <a:off x="6977064" y="83020"/>
            <a:ext cx="3690937" cy="6863417"/>
          </a:xfrm>
          <a:prstGeom prst="rect">
            <a:avLst/>
          </a:prstGeom>
          <a:noFill/>
          <a:ln w="9525">
            <a:noFill/>
            <a:miter lim="800000"/>
            <a:headEnd/>
            <a:tailEnd/>
          </a:ln>
          <a:effectLst/>
        </p:spPr>
        <p:txBody>
          <a:bodyPr wrap="square" anchor="ctr">
            <a:spAutoFit/>
          </a:bodyPr>
          <a:lstStyle/>
          <a:p>
            <a:pPr eaLnBrk="0" hangingPunct="0">
              <a:defRPr/>
            </a:pPr>
            <a:r>
              <a:rPr lang="en-GB" sz="2000" dirty="0">
                <a:solidFill>
                  <a:schemeClr val="tx2"/>
                </a:solidFill>
                <a:ea typeface="Times New Roman" pitchFamily="18" charset="0"/>
              </a:rPr>
              <a:t>Tom, Billy and Joe are 13 </a:t>
            </a:r>
          </a:p>
          <a:p>
            <a:pPr eaLnBrk="0" hangingPunct="0">
              <a:defRPr/>
            </a:pPr>
            <a:r>
              <a:rPr lang="en-GB" sz="2000" b="1" dirty="0">
                <a:solidFill>
                  <a:schemeClr val="tx2"/>
                </a:solidFill>
                <a:ea typeface="Times New Roman" pitchFamily="18" charset="0"/>
              </a:rPr>
              <a:t>“God: Why?”</a:t>
            </a:r>
          </a:p>
          <a:p>
            <a:pPr eaLnBrk="0" hangingPunct="0">
              <a:defRPr/>
            </a:pPr>
            <a:r>
              <a:rPr lang="en-GB" sz="2000" dirty="0">
                <a:solidFill>
                  <a:schemeClr val="tx2"/>
                </a:solidFill>
                <a:ea typeface="Times New Roman" pitchFamily="18" charset="0"/>
              </a:rPr>
              <a:t>When he was crucified on Good Friday Jesus asked: ‘My God, why have you forsaken me?’ A terrible moment. Our piece shows the idea of people drowning into the earth, leaving life as they used to know it. It shows hands and faces reaching towards what they hope will bring help, to save them from the hatred of others and the terrible images that crawl in their minds.</a:t>
            </a:r>
            <a:endParaRPr lang="en-GB" sz="2000" dirty="0">
              <a:solidFill>
                <a:schemeClr val="tx2"/>
              </a:solidFill>
            </a:endParaRPr>
          </a:p>
          <a:p>
            <a:pPr eaLnBrk="0" hangingPunct="0">
              <a:defRPr/>
            </a:pPr>
            <a:r>
              <a:rPr lang="en-GB" sz="2000" dirty="0">
                <a:solidFill>
                  <a:schemeClr val="tx2"/>
                </a:solidFill>
                <a:ea typeface="Times New Roman" pitchFamily="18" charset="0"/>
              </a:rPr>
              <a:t>We were trying to represent all the pain and suffering of Jesus and of all humanity.  The hands are reaching out, trying to locate God, but is he out of reach? It is a bit like a crucifixion. Jesus felt this pain. He felt abandoned.”</a:t>
            </a:r>
            <a:endParaRPr lang="en-GB" sz="2000" dirty="0">
              <a:solidFill>
                <a:schemeClr val="tx2"/>
              </a:solidFill>
            </a:endParaRPr>
          </a:p>
          <a:p>
            <a:pPr eaLnBrk="0" hangingPunct="0">
              <a:defRPr/>
            </a:pPr>
            <a:endParaRPr lang="en-GB" sz="2000" dirty="0">
              <a:solidFill>
                <a:schemeClr val="tx2"/>
              </a:solidFill>
            </a:endParaRPr>
          </a:p>
        </p:txBody>
      </p:sp>
      <p:pic>
        <p:nvPicPr>
          <p:cNvPr id="16387" name="Picture 2" descr="C:\Users\user\Documents\2 NATRE\Spirited Arts\2010 Art in Heaven\Email Entries 2010\John Taylor High School\Cross Curricular 14.07.10 'Where is God' 061.jp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524001" y="0"/>
            <a:ext cx="5453063" cy="727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1960057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009"/>
                                        </p:tgtEl>
                                        <p:attrNameLst>
                                          <p:attrName>style.visibility</p:attrName>
                                        </p:attrNameLst>
                                      </p:cBhvr>
                                      <p:to>
                                        <p:strVal val="visible"/>
                                      </p:to>
                                    </p:set>
                                    <p:animEffect transition="in" filter="fade">
                                      <p:cBhvr>
                                        <p:cTn id="7" dur="2000"/>
                                        <p:tgtEl>
                                          <p:spTgt spid="430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0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0" y="-942919"/>
            <a:ext cx="12648728" cy="7825952"/>
          </a:xfrm>
        </p:spPr>
      </p:pic>
      <p:sp>
        <p:nvSpPr>
          <p:cNvPr id="3" name="TextBox 2"/>
          <p:cNvSpPr txBox="1"/>
          <p:nvPr/>
        </p:nvSpPr>
        <p:spPr>
          <a:xfrm>
            <a:off x="6456040" y="620688"/>
            <a:ext cx="3754760" cy="2862322"/>
          </a:xfrm>
          <a:prstGeom prst="rect">
            <a:avLst/>
          </a:prstGeom>
          <a:solidFill>
            <a:schemeClr val="accent2">
              <a:lumMod val="20000"/>
              <a:lumOff val="80000"/>
            </a:schemeClr>
          </a:solidFill>
        </p:spPr>
        <p:txBody>
          <a:bodyPr wrap="square" rtlCol="0">
            <a:spAutoFit/>
          </a:bodyPr>
          <a:lstStyle/>
          <a:p>
            <a:r>
              <a:rPr lang="en-GB" b="1" dirty="0"/>
              <a:t>Amy created this picture. She says: </a:t>
            </a:r>
          </a:p>
          <a:p>
            <a:r>
              <a:rPr lang="en-GB" b="1" dirty="0"/>
              <a:t>“I wanted to show what loneliness looks like. I think the story of Jesus dying on the cross must have been incredibly lonely. Humans today also experience the feeling of being alone. But the girl in my painting needs to look up, because the swirls of love are all around her. Good Friday is good because of Easter Sunday.”</a:t>
            </a:r>
          </a:p>
        </p:txBody>
      </p:sp>
    </p:spTree>
    <p:extLst>
      <p:ext uri="{BB962C8B-B14F-4D97-AF65-F5344CB8AC3E}">
        <p14:creationId xmlns:p14="http://schemas.microsoft.com/office/powerpoint/2010/main" val="2977560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Anastasia (13)"/>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04800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248660" y="196851"/>
            <a:ext cx="4572000" cy="6186309"/>
          </a:xfrm>
          <a:prstGeom prst="rect">
            <a:avLst/>
          </a:prstGeom>
          <a:solidFill>
            <a:schemeClr val="accent1">
              <a:lumMod val="20000"/>
              <a:lumOff val="80000"/>
            </a:schemeClr>
          </a:solidFill>
        </p:spPr>
        <p:txBody>
          <a:bodyPr>
            <a:spAutoFit/>
          </a:bodyPr>
          <a:lstStyle/>
          <a:p>
            <a:pPr>
              <a:defRPr/>
            </a:pPr>
            <a:r>
              <a:rPr lang="en-GB" b="1" dirty="0">
                <a:solidFill>
                  <a:srgbClr val="7030A0"/>
                </a:solidFill>
                <a:latin typeface="Arial" charset="0"/>
              </a:rPr>
              <a:t>The Personality of God, </a:t>
            </a:r>
            <a:r>
              <a:rPr lang="en-GB" dirty="0">
                <a:solidFill>
                  <a:srgbClr val="7030A0"/>
                </a:solidFill>
                <a:latin typeface="Arial" charset="0"/>
              </a:rPr>
              <a:t>Anastasia (13)</a:t>
            </a:r>
          </a:p>
          <a:p>
            <a:pPr>
              <a:defRPr/>
            </a:pPr>
            <a:r>
              <a:rPr lang="en-GB" dirty="0">
                <a:solidFill>
                  <a:srgbClr val="7030A0"/>
                </a:solidFill>
                <a:latin typeface="Arial" charset="0"/>
              </a:rPr>
              <a:t>“The three crosses show how I interpret Jesus: I used glitter glue for the crown, to show that he is a king. White paint symbolizes that he is pure and perfect. The tree in the bottom right of the painting represents that with God you grow: the side facing him has leaves, the other side is bare and empty. </a:t>
            </a:r>
          </a:p>
          <a:p>
            <a:pPr>
              <a:defRPr/>
            </a:pPr>
            <a:r>
              <a:rPr lang="en-GB" dirty="0">
                <a:solidFill>
                  <a:srgbClr val="7030A0"/>
                </a:solidFill>
                <a:latin typeface="Arial" charset="0"/>
              </a:rPr>
              <a:t>Dark clouds signify problems in our lives.  We don't know what God looks like, but I think we know his personality. I think God is loving, welcoming, approachable and quick to forgive, as Jesus said when he died: ‘Father forgive them.’ </a:t>
            </a:r>
          </a:p>
          <a:p>
            <a:pPr>
              <a:defRPr/>
            </a:pPr>
            <a:r>
              <a:rPr lang="en-GB" dirty="0">
                <a:solidFill>
                  <a:srgbClr val="7030A0"/>
                </a:solidFill>
                <a:latin typeface="Arial" charset="0"/>
              </a:rPr>
              <a:t>The usual stereotypical view of God is an old white man. I have shown God's hands, one like a woman's, one black. God tries to show us who he is, through the Bible and our own religious experiences. The words around the hands of God remind me what I believe he is like.”</a:t>
            </a:r>
          </a:p>
        </p:txBody>
      </p:sp>
    </p:spTree>
    <p:extLst>
      <p:ext uri="{BB962C8B-B14F-4D97-AF65-F5344CB8AC3E}">
        <p14:creationId xmlns:p14="http://schemas.microsoft.com/office/powerpoint/2010/main" val="134964197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br>
              <a:rPr lang="en-GB" dirty="0"/>
            </a:br>
            <a:endParaRPr lang="en-GB" dirty="0"/>
          </a:p>
        </p:txBody>
      </p:sp>
      <p:pic>
        <p:nvPicPr>
          <p:cNvPr id="4" name="Content Placeholder 3"/>
          <p:cNvPicPr>
            <a:picLocks noGrp="1" noChangeAspect="1"/>
          </p:cNvPicPr>
          <p:nvPr>
            <p:ph idx="1"/>
          </p:nvPr>
        </p:nvPicPr>
        <p:blipFill>
          <a:blip r:embed="rId2" cstate="email">
            <a:extLst>
              <a:ext uri="{28A0092B-C50C-407E-A947-70E740481C1C}">
                <a14:useLocalDpi xmlns:a14="http://schemas.microsoft.com/office/drawing/2010/main"/>
              </a:ext>
            </a:extLst>
          </a:blip>
          <a:stretch>
            <a:fillRect/>
          </a:stretch>
        </p:blipFill>
        <p:spPr>
          <a:xfrm>
            <a:off x="0" y="0"/>
            <a:ext cx="10260349" cy="7771938"/>
          </a:xfrm>
        </p:spPr>
      </p:pic>
      <p:sp>
        <p:nvSpPr>
          <p:cNvPr id="3" name="Rectangle 2"/>
          <p:cNvSpPr/>
          <p:nvPr/>
        </p:nvSpPr>
        <p:spPr>
          <a:xfrm>
            <a:off x="7459394" y="116632"/>
            <a:ext cx="4600600" cy="5802101"/>
          </a:xfrm>
          <a:prstGeom prst="rect">
            <a:avLst/>
          </a:prstGeom>
          <a:solidFill>
            <a:schemeClr val="accent2">
              <a:lumMod val="20000"/>
              <a:lumOff val="80000"/>
            </a:schemeClr>
          </a:solidFill>
        </p:spPr>
        <p:txBody>
          <a:bodyPr wrap="square">
            <a:spAutoFit/>
          </a:bodyPr>
          <a:lstStyle/>
          <a:p>
            <a:pPr>
              <a:lnSpc>
                <a:spcPct val="115000"/>
              </a:lnSpc>
              <a:spcAft>
                <a:spcPts val="1000"/>
              </a:spcAft>
              <a:tabLst>
                <a:tab pos="1123950" algn="l"/>
              </a:tabLst>
            </a:pPr>
            <a:r>
              <a:rPr lang="en-GB" b="1" dirty="0">
                <a:latin typeface="Calibri" panose="020F0502020204030204" pitchFamily="34" charset="0"/>
                <a:ea typeface="Calibri" panose="020F0502020204030204" pitchFamily="34" charset="0"/>
                <a:cs typeface="Calibri" panose="020F0502020204030204" pitchFamily="34" charset="0"/>
              </a:rPr>
              <a:t>The Cross – Beginnings and Endings, Amy, 14</a:t>
            </a:r>
            <a:endParaRPr lang="en-GB" sz="1400" b="1" dirty="0">
              <a:latin typeface="Calibri" panose="020F0502020204030204" pitchFamily="34" charset="0"/>
              <a:ea typeface="Calibri" panose="020F0502020204030204" pitchFamily="34" charset="0"/>
              <a:cs typeface="Calibri" panose="020F0502020204030204" pitchFamily="34" charset="0"/>
            </a:endParaRPr>
          </a:p>
          <a:p>
            <a:r>
              <a:rPr lang="en-GB"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“My painting shows men in the background of hung upon crosses. Jesus – and many others – were tortured and hung upon a cross. I’ve painted a cave with a boulder for a door, the boulder is ajar showing the dark inside of the cave. This is the place where Jesus was taken after he was crucified; this represents the world and the violence we live in today. To the left of it, it shows Jesus rising from a grave. The resurrecting Jesus has his head hung: humans often waste life. Jesus himself was killed for virtually no reason. I am thinking of all the violence and suffering that humans bring upon each other.</a:t>
            </a:r>
            <a:endParaRPr lang="en-GB" sz="1600" b="1" dirty="0">
              <a:latin typeface="Times New Roman" panose="02020603050405020304" pitchFamily="18" charset="0"/>
              <a:ea typeface="Times New Roman" panose="02020603050405020304" pitchFamily="18" charset="0"/>
            </a:endParaRPr>
          </a:p>
          <a:p>
            <a:r>
              <a:rPr lang="en-GB" b="1" dirty="0">
                <a:solidFill>
                  <a:srgbClr val="000000"/>
                </a:solidFill>
                <a:latin typeface="Calibri" panose="020F0502020204030204" pitchFamily="34" charset="0"/>
                <a:ea typeface="Times New Roman" panose="02020603050405020304" pitchFamily="18" charset="0"/>
                <a:cs typeface="Calibri" panose="020F0502020204030204" pitchFamily="34" charset="0"/>
              </a:rPr>
              <a:t>There are crepuscular rays shining down on Jesus from the heaven. This shows that God is in control of life and death. What looked like the end of Jesus’ life was actually a second chance for us all and a new beginning.”</a:t>
            </a:r>
            <a:endParaRPr lang="en-GB" sz="1600" b="1"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33849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l"/>
            <a:r>
              <a:rPr lang="en-GB" dirty="0"/>
              <a:t>Five ideas from young people</a:t>
            </a:r>
          </a:p>
        </p:txBody>
      </p:sp>
      <p:sp>
        <p:nvSpPr>
          <p:cNvPr id="3" name="Content Placeholder 2"/>
          <p:cNvSpPr>
            <a:spLocks noGrp="1"/>
          </p:cNvSpPr>
          <p:nvPr>
            <p:ph idx="1"/>
          </p:nvPr>
        </p:nvSpPr>
        <p:spPr>
          <a:xfrm>
            <a:off x="1981200" y="1268760"/>
            <a:ext cx="8229600" cy="5400600"/>
          </a:xfrm>
        </p:spPr>
        <p:txBody>
          <a:bodyPr>
            <a:normAutofit lnSpcReduction="10000"/>
          </a:bodyPr>
          <a:lstStyle/>
          <a:p>
            <a:r>
              <a:rPr lang="en-GB" b="1" dirty="0">
                <a:solidFill>
                  <a:schemeClr val="tx2"/>
                </a:solidFill>
              </a:rPr>
              <a:t>You have seen five artistic ideas about the meaning of ‘Good Friday’ made by young people aged 8-15. </a:t>
            </a:r>
          </a:p>
          <a:p>
            <a:r>
              <a:rPr lang="en-GB" b="1" dirty="0">
                <a:solidFill>
                  <a:schemeClr val="tx2"/>
                </a:solidFill>
              </a:rPr>
              <a:t>Which one did you think was best?</a:t>
            </a:r>
          </a:p>
          <a:p>
            <a:r>
              <a:rPr lang="en-GB" b="1" dirty="0">
                <a:solidFill>
                  <a:schemeClr val="tx2"/>
                </a:solidFill>
              </a:rPr>
              <a:t>You will have a couple of minutes to talk about these  ideas, and then to say which one meant the most to you.</a:t>
            </a:r>
          </a:p>
          <a:p>
            <a:r>
              <a:rPr lang="en-GB" b="1" dirty="0">
                <a:solidFill>
                  <a:schemeClr val="tx2"/>
                </a:solidFill>
              </a:rPr>
              <a:t>All our knowledge about Jesus’s death comes from the Gospels, which are a part of the New Testament. </a:t>
            </a:r>
          </a:p>
          <a:p>
            <a:r>
              <a:rPr lang="en-GB" b="1" dirty="0">
                <a:solidFill>
                  <a:schemeClr val="tx2"/>
                </a:solidFill>
              </a:rPr>
              <a:t>In today’s assembly, you will be offered a copy of the New Testament (and Psalms) for yourself. Please do take it and read it. A free gift.</a:t>
            </a:r>
          </a:p>
          <a:p>
            <a:r>
              <a:rPr lang="en-GB" b="1" dirty="0">
                <a:solidFill>
                  <a:schemeClr val="tx2"/>
                </a:solidFill>
              </a:rPr>
              <a:t>You can think for yourself about the meaning of Jesus’ last days, and the empty grave he left behind. </a:t>
            </a:r>
          </a:p>
          <a:p>
            <a:endParaRPr lang="en-GB" b="1" dirty="0">
              <a:solidFill>
                <a:schemeClr val="tx2"/>
              </a:solidFill>
            </a:endParaRPr>
          </a:p>
        </p:txBody>
      </p:sp>
    </p:spTree>
    <p:extLst>
      <p:ext uri="{BB962C8B-B14F-4D97-AF65-F5344CB8AC3E}">
        <p14:creationId xmlns:p14="http://schemas.microsoft.com/office/powerpoint/2010/main" val="532863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TotalTime>
  <Words>1111</Words>
  <Application>Microsoft Office PowerPoint</Application>
  <PresentationFormat>Widescreen</PresentationFormat>
  <Paragraphs>42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PowerPoint Presentation</vt:lpstr>
      <vt:lpstr>PowerPoint Presentation</vt:lpstr>
      <vt:lpstr>Why ‘Good Friday’?</vt:lpstr>
      <vt:lpstr>PowerPoint Presentation</vt:lpstr>
      <vt:lpstr>PowerPoint Presentation</vt:lpstr>
      <vt:lpstr>PowerPoint Presentation</vt:lpstr>
      <vt:lpstr>PowerPoint Presentation</vt:lpstr>
      <vt:lpstr> </vt:lpstr>
      <vt:lpstr>Five ideas from young people</vt:lpstr>
      <vt:lpstr>PowerPoint Presentation</vt:lpstr>
      <vt:lpstr>In the Bible…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Tony Lovering (Scripture Manager)</dc:creator>
  <cp:lastModifiedBy>Chris Staplehurst (Support Services)</cp:lastModifiedBy>
  <cp:revision>10</cp:revision>
  <dcterms:created xsi:type="dcterms:W3CDTF">2018-12-14T09:54:00Z</dcterms:created>
  <dcterms:modified xsi:type="dcterms:W3CDTF">2020-10-29T14:56:26Z</dcterms:modified>
</cp:coreProperties>
</file>

<file path=docProps/thumbnail.jpeg>
</file>